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537" r:id="rId4"/>
    <p:sldId id="538" r:id="rId5"/>
    <p:sldId id="540" r:id="rId6"/>
    <p:sldId id="539" r:id="rId7"/>
    <p:sldId id="541" r:id="rId8"/>
    <p:sldId id="542" r:id="rId9"/>
    <p:sldId id="543" r:id="rId10"/>
    <p:sldId id="267" r:id="rId11"/>
    <p:sldId id="490" r:id="rId12"/>
    <p:sldId id="492" r:id="rId13"/>
    <p:sldId id="533" r:id="rId14"/>
    <p:sldId id="328" r:id="rId15"/>
    <p:sldId id="506" r:id="rId16"/>
    <p:sldId id="547" r:id="rId17"/>
    <p:sldId id="545" r:id="rId18"/>
    <p:sldId id="461" r:id="rId19"/>
    <p:sldId id="548" r:id="rId20"/>
    <p:sldId id="546" r:id="rId21"/>
    <p:sldId id="524" r:id="rId22"/>
    <p:sldId id="549" r:id="rId23"/>
    <p:sldId id="551" r:id="rId24"/>
    <p:sldId id="455" r:id="rId25"/>
    <p:sldId id="535" r:id="rId26"/>
    <p:sldId id="534" r:id="rId27"/>
    <p:sldId id="536" r:id="rId28"/>
    <p:sldId id="544" r:id="rId29"/>
    <p:sldId id="55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35"/>
    <p:restoredTop sz="88924"/>
  </p:normalViewPr>
  <p:slideViewPr>
    <p:cSldViewPr snapToGrid="0" snapToObjects="1" showGuides="1">
      <p:cViewPr varScale="1">
        <p:scale>
          <a:sx n="69" d="100"/>
          <a:sy n="69" d="100"/>
        </p:scale>
        <p:origin x="200" y="68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1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www.sciencedaily.com</a:t>
            </a:r>
            <a:r>
              <a:rPr lang="en-US" dirty="0"/>
              <a:t>/releases/2017/09/170911095932.htm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0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4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3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4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5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sherrytowers.com</a:t>
            </a:r>
            <a:r>
              <a:rPr lang="en-US" dirty="0"/>
              <a:t>/2013/09/23/hypothesis-testing-of-sample-means-flowchart/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63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www.pnrjournal.com</a:t>
            </a:r>
            <a:r>
              <a:rPr lang="en-US" dirty="0"/>
              <a:t>/</a:t>
            </a:r>
            <a:r>
              <a:rPr lang="en-US" dirty="0" err="1"/>
              <a:t>article.asp?issn</a:t>
            </a:r>
            <a:r>
              <a:rPr lang="en-US" dirty="0"/>
              <a:t>=0976-9234;year=2010;volume=1;issue=2;spage=61;epage=63;aulast=</a:t>
            </a:r>
            <a:r>
              <a:rPr lang="en-US" dirty="0" err="1"/>
              <a:t>Jaykaran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12016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782" y="1970049"/>
            <a:ext cx="12192000" cy="1551157"/>
          </a:xfrm>
        </p:spPr>
        <p:txBody>
          <a:bodyPr>
            <a:noAutofit/>
          </a:bodyPr>
          <a:lstStyle/>
          <a:p>
            <a:r>
              <a:rPr lang="en-US" spc="1000" dirty="0"/>
              <a:t>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2372"/>
            <a:ext cx="9144000" cy="1655762"/>
          </a:xfrm>
        </p:spPr>
        <p:txBody>
          <a:bodyPr/>
          <a:lstStyle/>
          <a:p>
            <a:r>
              <a:rPr lang="en-US" dirty="0"/>
              <a:t>MPA 630: Data Science for Public Management</a:t>
            </a:r>
          </a:p>
          <a:p>
            <a:r>
              <a:rPr lang="en-US" dirty="0"/>
              <a:t>November 15,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34CE0E-A2AA-4044-80FC-C6E9B77E8176}"/>
              </a:ext>
            </a:extLst>
          </p:cNvPr>
          <p:cNvSpPr/>
          <p:nvPr/>
        </p:nvSpPr>
        <p:spPr>
          <a:xfrm rot="1160608">
            <a:off x="-2097911" y="5480937"/>
            <a:ext cx="8426124" cy="95410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Fill out your reading report </a:t>
            </a:r>
            <a:b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8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on Learning Suite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8537"/>
            <a:ext cx="12192000" cy="2044843"/>
          </a:xfrm>
        </p:spPr>
        <p:txBody>
          <a:bodyPr>
            <a:normAutofit fontScale="90000"/>
          </a:bodyPr>
          <a:lstStyle/>
          <a:p>
            <a:r>
              <a:rPr lang="en-US" spc="1000" dirty="0"/>
              <a:t>WHY ARE WE </a:t>
            </a:r>
            <a:br>
              <a:rPr lang="en-US" spc="1000" dirty="0"/>
            </a:br>
            <a:r>
              <a:rPr lang="en-US" spc="1000" dirty="0"/>
              <a:t>EVEN DOING THIS?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Round 2!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1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BF2CA-982D-DE44-A7A0-AAFEC8B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PARAMETERS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A549E3-F975-6149-9A51-5F2B92BCBD7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DDD41-956C-174E-B966-DB4ACDE45071}"/>
              </a:ext>
            </a:extLst>
          </p:cNvPr>
          <p:cNvSpPr txBox="1"/>
          <p:nvPr/>
        </p:nvSpPr>
        <p:spPr>
          <a:xfrm>
            <a:off x="3587763" y="2276706"/>
            <a:ext cx="501647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Key assumption in the flavor of statistics we’re doing:</a:t>
            </a:r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D1E22-EB4C-F04A-A90C-BC64A2CBB114}"/>
              </a:ext>
            </a:extLst>
          </p:cNvPr>
          <p:cNvSpPr txBox="1"/>
          <p:nvPr/>
        </p:nvSpPr>
        <p:spPr>
          <a:xfrm>
            <a:off x="2408395" y="3429000"/>
            <a:ext cx="7375210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There are true, fixed population parameters out in the world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20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BE1C-C9DB-D94B-9376-A85413751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VS. SAMPLE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2DD765-5D6A-FB4D-981B-E8DECCE55A3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6D3AF2-2DC1-3642-B95A-2BD081F6B68D}"/>
              </a:ext>
            </a:extLst>
          </p:cNvPr>
          <p:cNvSpPr txBox="1"/>
          <p:nvPr/>
        </p:nvSpPr>
        <p:spPr>
          <a:xfrm>
            <a:off x="449696" y="1970819"/>
            <a:ext cx="332355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Proportion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30B0A-807C-F149-B395-785D1F5B35D2}"/>
              </a:ext>
            </a:extLst>
          </p:cNvPr>
          <p:cNvSpPr txBox="1"/>
          <p:nvPr/>
        </p:nvSpPr>
        <p:spPr>
          <a:xfrm>
            <a:off x="449695" y="2609861"/>
            <a:ext cx="3323551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Mean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36559-DCBB-BD47-8C0C-41084219E9D6}"/>
              </a:ext>
            </a:extLst>
          </p:cNvPr>
          <p:cNvSpPr txBox="1"/>
          <p:nvPr/>
        </p:nvSpPr>
        <p:spPr>
          <a:xfrm>
            <a:off x="449693" y="3248903"/>
            <a:ext cx="3323553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Difference between proportions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7567D-A442-1D4A-9339-DCE9AFAB7415}"/>
              </a:ext>
            </a:extLst>
          </p:cNvPr>
          <p:cNvSpPr txBox="1"/>
          <p:nvPr/>
        </p:nvSpPr>
        <p:spPr>
          <a:xfrm>
            <a:off x="449693" y="4318832"/>
            <a:ext cx="3323552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Difference between means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9C382-2919-4245-ACAB-54E29A9F03D2}"/>
              </a:ext>
            </a:extLst>
          </p:cNvPr>
          <p:cNvSpPr txBox="1"/>
          <p:nvPr/>
        </p:nvSpPr>
        <p:spPr>
          <a:xfrm>
            <a:off x="449696" y="5388761"/>
            <a:ext cx="3323548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Intercept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B2B1-12CF-AE4B-AA89-4F50FD20F0E0}"/>
                  </a:ext>
                </a:extLst>
              </p:cNvPr>
              <p:cNvSpPr txBox="1"/>
              <p:nvPr/>
            </p:nvSpPr>
            <p:spPr>
              <a:xfrm>
                <a:off x="4434224" y="1970819"/>
                <a:ext cx="3323552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 Condensed" charset="0"/>
                        </a:rPr>
                        <m:t>𝑝</m:t>
                      </m:r>
                    </m:oMath>
                  </m:oMathPara>
                </a14:m>
                <a:endParaRPr lang="en-US" i="1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1B2B1-12CF-AE4B-AA89-4F50FD20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24" y="1970819"/>
                <a:ext cx="3323552" cy="523220"/>
              </a:xfrm>
              <a:prstGeom prst="rect">
                <a:avLst/>
              </a:prstGeom>
              <a:blipFill>
                <a:blip r:embed="rId2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AD05C9-211F-3146-9ADF-505945AC50FD}"/>
                  </a:ext>
                </a:extLst>
              </p:cNvPr>
              <p:cNvSpPr txBox="1"/>
              <p:nvPr/>
            </p:nvSpPr>
            <p:spPr>
              <a:xfrm>
                <a:off x="4434224" y="2609861"/>
                <a:ext cx="3323552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 Condensed" charset="0"/>
                        </a:rPr>
                        <m:t>𝜇</m:t>
                      </m:r>
                    </m:oMath>
                  </m:oMathPara>
                </a14:m>
                <a:endParaRPr lang="en-US" i="1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AD05C9-211F-3146-9ADF-505945AC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24" y="2609861"/>
                <a:ext cx="3323552" cy="52322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4ACAE-4271-3447-93BA-6844CB3D62FE}"/>
                  </a:ext>
                </a:extLst>
              </p:cNvPr>
              <p:cNvSpPr txBox="1"/>
              <p:nvPr/>
            </p:nvSpPr>
            <p:spPr>
              <a:xfrm>
                <a:off x="4434224" y="3464346"/>
                <a:ext cx="3323552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 Condensed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4ACAE-4271-3447-93BA-6844CB3D6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24" y="3464346"/>
                <a:ext cx="3323552" cy="523220"/>
              </a:xfrm>
              <a:prstGeom prst="rect">
                <a:avLst/>
              </a:prstGeom>
              <a:blipFill>
                <a:blip r:embed="rId4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FF0AB-994C-A641-82B5-F675D605DC42}"/>
                  </a:ext>
                </a:extLst>
              </p:cNvPr>
              <p:cNvSpPr txBox="1"/>
              <p:nvPr/>
            </p:nvSpPr>
            <p:spPr>
              <a:xfrm>
                <a:off x="4434224" y="4534275"/>
                <a:ext cx="3323552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 Condensed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FF0AB-994C-A641-82B5-F675D605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24" y="4534275"/>
                <a:ext cx="3323552" cy="523220"/>
              </a:xfrm>
              <a:prstGeom prst="rect">
                <a:avLst/>
              </a:prstGeom>
              <a:blipFill>
                <a:blip r:embed="rId5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63020E-591B-FD45-BA17-4003D2A96E61}"/>
                  </a:ext>
                </a:extLst>
              </p:cNvPr>
              <p:cNvSpPr txBox="1"/>
              <p:nvPr/>
            </p:nvSpPr>
            <p:spPr>
              <a:xfrm>
                <a:off x="4434224" y="5388761"/>
                <a:ext cx="3323552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363020E-591B-FD45-BA17-4003D2A9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24" y="5388761"/>
                <a:ext cx="3323552" cy="523220"/>
              </a:xfrm>
              <a:prstGeom prst="rect">
                <a:avLst/>
              </a:prstGeom>
              <a:blipFill>
                <a:blip r:embed="rId6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3DEC3B-C094-4849-B5E2-DC550C7CC495}"/>
                  </a:ext>
                </a:extLst>
              </p:cNvPr>
              <p:cNvSpPr txBox="1"/>
              <p:nvPr/>
            </p:nvSpPr>
            <p:spPr>
              <a:xfrm>
                <a:off x="8418751" y="1970819"/>
                <a:ext cx="3323552" cy="51328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3DEC3B-C094-4849-B5E2-DC550C7CC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1" y="1970819"/>
                <a:ext cx="3323552" cy="513282"/>
              </a:xfrm>
              <a:prstGeom prst="rect">
                <a:avLst/>
              </a:prstGeom>
              <a:blipFill>
                <a:blip r:embed="rId7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D1A3D1-A8DA-5744-9125-2CB482C1A458}"/>
                  </a:ext>
                </a:extLst>
              </p:cNvPr>
              <p:cNvSpPr txBox="1"/>
              <p:nvPr/>
            </p:nvSpPr>
            <p:spPr>
              <a:xfrm>
                <a:off x="8418751" y="2609861"/>
                <a:ext cx="3323552" cy="51328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3D1A3D1-A8DA-5744-9125-2CB482C1A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1" y="2609861"/>
                <a:ext cx="3323552" cy="5132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F7E4C0-140F-0A47-9A6E-4AFB693265E9}"/>
                  </a:ext>
                </a:extLst>
              </p:cNvPr>
              <p:cNvSpPr txBox="1"/>
              <p:nvPr/>
            </p:nvSpPr>
            <p:spPr>
              <a:xfrm>
                <a:off x="8418751" y="4536806"/>
                <a:ext cx="3323552" cy="51328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 Condensed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F7E4C0-140F-0A47-9A6E-4AFB69326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1" y="4536806"/>
                <a:ext cx="3323552" cy="513282"/>
              </a:xfrm>
              <a:prstGeom prst="rect">
                <a:avLst/>
              </a:prstGeom>
              <a:blipFill>
                <a:blip r:embed="rId9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EBA6BD-E7A2-D74C-97DE-972D02ABBEF8}"/>
                  </a:ext>
                </a:extLst>
              </p:cNvPr>
              <p:cNvSpPr txBox="1"/>
              <p:nvPr/>
            </p:nvSpPr>
            <p:spPr>
              <a:xfrm>
                <a:off x="8418751" y="3464346"/>
                <a:ext cx="3323552" cy="51328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 Condensed" charset="0"/>
                        </a:rPr>
                        <m:t> 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EBA6BD-E7A2-D74C-97DE-972D02AB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1" y="3464346"/>
                <a:ext cx="3323552" cy="513282"/>
              </a:xfrm>
              <a:prstGeom prst="rect">
                <a:avLst/>
              </a:prstGeom>
              <a:blipFill>
                <a:blip r:embed="rId10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C7643D-75BE-9C49-92C4-81D9939F0D10}"/>
                  </a:ext>
                </a:extLst>
              </p:cNvPr>
              <p:cNvSpPr txBox="1"/>
              <p:nvPr/>
            </p:nvSpPr>
            <p:spPr>
              <a:xfrm>
                <a:off x="8418751" y="5388761"/>
                <a:ext cx="3323552" cy="54656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C7643D-75BE-9C49-92C4-81D9939F0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8751" y="5388761"/>
                <a:ext cx="3323552" cy="546560"/>
              </a:xfrm>
              <a:prstGeom prst="rect">
                <a:avLst/>
              </a:prstGeom>
              <a:blipFill>
                <a:blip r:embed="rId11"/>
                <a:stretch>
                  <a:fillRect t="-4545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D3C0F3-BC38-F14C-ABA8-4CB376EDA0E8}"/>
                  </a:ext>
                </a:extLst>
              </p:cNvPr>
              <p:cNvSpPr txBox="1"/>
              <p:nvPr/>
            </p:nvSpPr>
            <p:spPr>
              <a:xfrm>
                <a:off x="8916179" y="2435539"/>
                <a:ext cx="2328695" cy="3084178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1500" i="1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D3C0F3-BC38-F14C-ABA8-4CB376EDA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179" y="2435539"/>
                <a:ext cx="2328695" cy="3084178"/>
              </a:xfrm>
              <a:prstGeom prst="rect">
                <a:avLst/>
              </a:prstGeom>
              <a:blipFill>
                <a:blip r:embed="rId12"/>
                <a:stretch>
                  <a:fillRect l="-28804" r="-7065" b="-9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2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BBF2CA-982D-DE44-A7A0-AAFEC8BF0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SIMULATE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A549E3-F975-6149-9A51-5F2B92BCBD7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A2964-39F6-F747-9E2B-34F9CCCF3AA4}"/>
                  </a:ext>
                </a:extLst>
              </p:cNvPr>
              <p:cNvSpPr txBox="1"/>
              <p:nvPr/>
            </p:nvSpPr>
            <p:spPr>
              <a:xfrm>
                <a:off x="297475" y="3277337"/>
                <a:ext cx="3727450" cy="13234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4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 an accurate guess of </a:t>
                </a: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" charset="0"/>
                      </a:rPr>
                      <m:t>𝜇</m:t>
                    </m:r>
                  </m:oMath>
                </a14:m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?</a:t>
                </a:r>
                <a:endParaRPr lang="en-US" sz="2800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A2964-39F6-F747-9E2B-34F9CCCF3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75" y="3277337"/>
                <a:ext cx="3727450" cy="1323439"/>
              </a:xfrm>
              <a:prstGeom prst="rect">
                <a:avLst/>
              </a:prstGeom>
              <a:blipFill>
                <a:blip r:embed="rId2"/>
                <a:stretch>
                  <a:fillRect l="-5424" t="-7619" r="-8814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2A1503-652A-F544-8419-A70DC9AC300B}"/>
                  </a:ext>
                </a:extLst>
              </p:cNvPr>
              <p:cNvSpPr txBox="1"/>
              <p:nvPr/>
            </p:nvSpPr>
            <p:spPr>
              <a:xfrm>
                <a:off x="4297975" y="3266594"/>
                <a:ext cx="7741624" cy="132343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 − 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 − 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Roboto Light" panose="02000000000000000000" pitchFamily="2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 real? </a:t>
                </a:r>
                <a:b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</a:br>
                <a:r>
                  <a:rPr lang="en-US" sz="4000" dirty="0">
                    <a:solidFill>
                      <a:schemeClr val="accent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Condensed" charset="0"/>
                  </a:rPr>
                  <a:t>Does it matter?</a:t>
                </a:r>
                <a:endParaRPr lang="en-US" sz="2800" baseline="-25000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2A1503-652A-F544-8419-A70DC9AC3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75" y="3266594"/>
                <a:ext cx="7741624" cy="1323439"/>
              </a:xfrm>
              <a:prstGeom prst="rect">
                <a:avLst/>
              </a:prstGeom>
              <a:blipFill>
                <a:blip r:embed="rId3"/>
                <a:stretch>
                  <a:fillRect t="-761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E7A4A5-BCE5-E947-8D47-162EDCAD7CB9}"/>
              </a:ext>
            </a:extLst>
          </p:cNvPr>
          <p:cNvSpPr txBox="1"/>
          <p:nvPr/>
        </p:nvSpPr>
        <p:spPr>
          <a:xfrm>
            <a:off x="311150" y="2195082"/>
            <a:ext cx="372745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 it accurate?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2C543-03A1-AA41-A22D-1AB687721918}"/>
              </a:ext>
            </a:extLst>
          </p:cNvPr>
          <p:cNvSpPr txBox="1"/>
          <p:nvPr/>
        </p:nvSpPr>
        <p:spPr>
          <a:xfrm>
            <a:off x="4297975" y="2207188"/>
            <a:ext cx="3055505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 it real?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8A9E1-60E3-6646-A60D-89F011A80639}"/>
              </a:ext>
            </a:extLst>
          </p:cNvPr>
          <p:cNvSpPr txBox="1"/>
          <p:nvPr/>
        </p:nvSpPr>
        <p:spPr>
          <a:xfrm>
            <a:off x="7612855" y="2194371"/>
            <a:ext cx="4426745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 it substantive?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2E77B-700B-4744-BC68-22B3F441C825}"/>
              </a:ext>
            </a:extLst>
          </p:cNvPr>
          <p:cNvSpPr txBox="1"/>
          <p:nvPr/>
        </p:nvSpPr>
        <p:spPr>
          <a:xfrm>
            <a:off x="311150" y="4842901"/>
            <a:ext cx="372745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Width of confidence interval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CEF546-5321-E44D-B0C5-D1D6EDD1AC70}"/>
              </a:ext>
            </a:extLst>
          </p:cNvPr>
          <p:cNvSpPr txBox="1"/>
          <p:nvPr/>
        </p:nvSpPr>
        <p:spPr>
          <a:xfrm>
            <a:off x="4297974" y="4842901"/>
            <a:ext cx="77416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Important numbers included in confidence interval</a:t>
            </a:r>
            <a:endParaRPr lang="en-US" sz="1400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C4B-7EFD-8E4C-9FBB-B0617A74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07128"/>
            <a:ext cx="10515600" cy="2285999"/>
          </a:xfrm>
        </p:spPr>
        <p:txBody>
          <a:bodyPr>
            <a:normAutofit/>
          </a:bodyPr>
          <a:lstStyle/>
          <a:p>
            <a:r>
              <a:rPr lang="en-US" dirty="0"/>
              <a:t>BURDENS OF PROOF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5F18F-7D72-FE4D-820C-6CA6AF9697B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5D09C-A866-7044-A78D-B4DBE71FA637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FC5574-93A7-7E44-AC52-7AF93DF42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6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C94D-041C-F749-B174-86832D0F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/>
          </a:bodyPr>
          <a:lstStyle/>
          <a:p>
            <a:r>
              <a:rPr lang="en-US" dirty="0"/>
              <a:t>AMERICAN LEGAL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12127-A5B5-454B-929C-DA3DA0A92C4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0BFF86-5ACA-304F-A7A7-986A122EB883}"/>
              </a:ext>
            </a:extLst>
          </p:cNvPr>
          <p:cNvSpPr txBox="1"/>
          <p:nvPr/>
        </p:nvSpPr>
        <p:spPr>
          <a:xfrm>
            <a:off x="2869373" y="1488106"/>
            <a:ext cx="649229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Accused must be judged 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7CD92-AE4C-BB4C-A360-F46161A51B1B}"/>
              </a:ext>
            </a:extLst>
          </p:cNvPr>
          <p:cNvSpPr txBox="1"/>
          <p:nvPr/>
        </p:nvSpPr>
        <p:spPr>
          <a:xfrm>
            <a:off x="1922105" y="3313536"/>
            <a:ext cx="8380513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Accuser has burden of proving guilt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D0074-2E24-AC49-BB86-12E3338C3082}"/>
              </a:ext>
            </a:extLst>
          </p:cNvPr>
          <p:cNvSpPr txBox="1"/>
          <p:nvPr/>
        </p:nvSpPr>
        <p:spPr>
          <a:xfrm>
            <a:off x="2815620" y="2400821"/>
            <a:ext cx="6599802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Presumption of innocence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EEBC8-C92D-BA47-9F18-036E32393A75}"/>
              </a:ext>
            </a:extLst>
          </p:cNvPr>
          <p:cNvSpPr txBox="1"/>
          <p:nvPr/>
        </p:nvSpPr>
        <p:spPr>
          <a:xfrm>
            <a:off x="3167049" y="5754519"/>
            <a:ext cx="5896945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We never prove innocence; </a:t>
            </a:r>
            <a:b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we try (and fail) to reject innocence</a:t>
            </a:r>
            <a:endParaRPr lang="en-US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6038A-EBE6-3849-8B9D-2B9EDB91FFFA}"/>
              </a:ext>
            </a:extLst>
          </p:cNvPr>
          <p:cNvSpPr txBox="1"/>
          <p:nvPr/>
        </p:nvSpPr>
        <p:spPr>
          <a:xfrm>
            <a:off x="2546575" y="4226251"/>
            <a:ext cx="7137892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Judge/jury decide guilt based on amount of evidence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C94D-041C-F749-B174-86832D0F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 fontScale="90000"/>
          </a:bodyPr>
          <a:lstStyle/>
          <a:p>
            <a:r>
              <a:rPr lang="en-US" dirty="0"/>
              <a:t>LEGAL EVIDENTIARY STANDARDS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12127-A5B5-454B-929C-DA3DA0A92C4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0BFF86-5ACA-304F-A7A7-986A122EB883}"/>
              </a:ext>
            </a:extLst>
          </p:cNvPr>
          <p:cNvSpPr txBox="1"/>
          <p:nvPr/>
        </p:nvSpPr>
        <p:spPr>
          <a:xfrm>
            <a:off x="2868951" y="1712567"/>
            <a:ext cx="649229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Preponderance of evidence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7CD92-AE4C-BB4C-A360-F46161A51B1B}"/>
              </a:ext>
            </a:extLst>
          </p:cNvPr>
          <p:cNvSpPr txBox="1"/>
          <p:nvPr/>
        </p:nvSpPr>
        <p:spPr>
          <a:xfrm>
            <a:off x="3032947" y="3716229"/>
            <a:ext cx="6164305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Beyond reasonable doubt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D0074-2E24-AC49-BB86-12E3338C3082}"/>
              </a:ext>
            </a:extLst>
          </p:cNvPr>
          <p:cNvSpPr txBox="1"/>
          <p:nvPr/>
        </p:nvSpPr>
        <p:spPr>
          <a:xfrm>
            <a:off x="2485208" y="2714398"/>
            <a:ext cx="7259782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Clear and convincing evidence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7CE333-B974-714E-9F9C-0C53E453973A}"/>
              </a:ext>
            </a:extLst>
          </p:cNvPr>
          <p:cNvSpPr txBox="1"/>
          <p:nvPr/>
        </p:nvSpPr>
        <p:spPr>
          <a:xfrm>
            <a:off x="2037193" y="4718060"/>
            <a:ext cx="815581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Why do we have these different levels?</a:t>
            </a:r>
            <a:endParaRPr lang="en-US" sz="2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EEBC8-C92D-BA47-9F18-036E32393A75}"/>
              </a:ext>
            </a:extLst>
          </p:cNvPr>
          <p:cNvSpPr txBox="1"/>
          <p:nvPr/>
        </p:nvSpPr>
        <p:spPr>
          <a:xfrm>
            <a:off x="1516978" y="5658338"/>
            <a:ext cx="919624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We’re afraid of locking up an innocent person</a:t>
            </a:r>
            <a:endParaRPr lang="en-US" sz="24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65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9CDC0-28D4-594A-82B5-631675537A01}"/>
              </a:ext>
            </a:extLst>
          </p:cNvPr>
          <p:cNvSpPr txBox="1"/>
          <p:nvPr/>
        </p:nvSpPr>
        <p:spPr>
          <a:xfrm>
            <a:off x="3886200" y="356544"/>
            <a:ext cx="521566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Actual truth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9DE6D-04F8-7341-BE83-AB2916858D8C}"/>
              </a:ext>
            </a:extLst>
          </p:cNvPr>
          <p:cNvSpPr txBox="1"/>
          <p:nvPr/>
        </p:nvSpPr>
        <p:spPr>
          <a:xfrm>
            <a:off x="3886200" y="990598"/>
            <a:ext cx="25076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Guilty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161C2-DC94-634C-AB8A-1EB3DD98F39B}"/>
              </a:ext>
            </a:extLst>
          </p:cNvPr>
          <p:cNvSpPr txBox="1"/>
          <p:nvPr/>
        </p:nvSpPr>
        <p:spPr>
          <a:xfrm>
            <a:off x="6594187" y="996221"/>
            <a:ext cx="25076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Not guilty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8983-D1B1-F047-BAB7-ECFB989F0E8B}"/>
              </a:ext>
            </a:extLst>
          </p:cNvPr>
          <p:cNvSpPr txBox="1"/>
          <p:nvPr/>
        </p:nvSpPr>
        <p:spPr>
          <a:xfrm rot="16200000">
            <a:off x="552051" y="3717126"/>
            <a:ext cx="433369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Jury decision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E72C1-8AFF-6840-AFB4-C872885950A7}"/>
              </a:ext>
            </a:extLst>
          </p:cNvPr>
          <p:cNvSpPr txBox="1"/>
          <p:nvPr/>
        </p:nvSpPr>
        <p:spPr>
          <a:xfrm rot="16200000">
            <a:off x="2408039" y="4863179"/>
            <a:ext cx="2041584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Not guilty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012D2-FA80-144A-8F79-6125ACF04DC8}"/>
              </a:ext>
            </a:extLst>
          </p:cNvPr>
          <p:cNvSpPr txBox="1"/>
          <p:nvPr/>
        </p:nvSpPr>
        <p:spPr>
          <a:xfrm rot="16200000">
            <a:off x="2392093" y="2586763"/>
            <a:ext cx="207296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Guilty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D6689-5BF4-B24A-8F22-78DE16F04699}"/>
              </a:ext>
            </a:extLst>
          </p:cNvPr>
          <p:cNvSpPr txBox="1"/>
          <p:nvPr/>
        </p:nvSpPr>
        <p:spPr>
          <a:xfrm>
            <a:off x="3904350" y="1843270"/>
            <a:ext cx="2507675" cy="2041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Yay!</a:t>
            </a:r>
          </a:p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True positive</a:t>
            </a:r>
          </a:p>
          <a:p>
            <a:pPr algn="ctr"/>
            <a:endParaRPr lang="en-US" baseline="-250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377B0-E23A-2249-9564-9A52E65BC60C}"/>
              </a:ext>
            </a:extLst>
          </p:cNvPr>
          <p:cNvSpPr txBox="1"/>
          <p:nvPr/>
        </p:nvSpPr>
        <p:spPr>
          <a:xfrm>
            <a:off x="6575025" y="4103996"/>
            <a:ext cx="2507675" cy="2041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Yay!</a:t>
            </a:r>
          </a:p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True negative</a:t>
            </a:r>
          </a:p>
          <a:p>
            <a:pPr algn="ctr"/>
            <a:endParaRPr lang="en-US" baseline="-250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4BCBE-3794-A44D-871C-04EEA3F6928B}"/>
              </a:ext>
            </a:extLst>
          </p:cNvPr>
          <p:cNvSpPr txBox="1"/>
          <p:nvPr/>
        </p:nvSpPr>
        <p:spPr>
          <a:xfrm>
            <a:off x="6594186" y="1843269"/>
            <a:ext cx="2507675" cy="204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Oh no!</a:t>
            </a:r>
          </a:p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False positive (I)</a:t>
            </a:r>
          </a:p>
          <a:p>
            <a:pPr algn="ctr"/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ECBA8-A72C-6B40-80C3-8D43AB2B419E}"/>
              </a:ext>
            </a:extLst>
          </p:cNvPr>
          <p:cNvSpPr txBox="1"/>
          <p:nvPr/>
        </p:nvSpPr>
        <p:spPr>
          <a:xfrm>
            <a:off x="3904350" y="4103996"/>
            <a:ext cx="2507675" cy="204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Oh no!</a:t>
            </a:r>
          </a:p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False negative (II)</a:t>
            </a:r>
          </a:p>
          <a:p>
            <a:pPr algn="ctr"/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6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type i type ii pregnant">
            <a:extLst>
              <a:ext uri="{FF2B5EF4-FFF2-40B4-BE49-F238E27FC236}">
                <a16:creationId xmlns:a16="http://schemas.microsoft.com/office/drawing/2014/main" id="{1F4FF867-1498-3449-9066-3AD33CBBC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32" y="214579"/>
            <a:ext cx="8683336" cy="650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75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C94D-041C-F749-B174-86832D0F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/>
          </a:bodyPr>
          <a:lstStyle/>
          <a:p>
            <a:r>
              <a:rPr lang="en-US" dirty="0"/>
              <a:t>STATISTICAL “LEGAL” SYSTEM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12127-A5B5-454B-929C-DA3DA0A92C4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47CD92-AE4C-BB4C-A360-F46161A51B1B}"/>
              </a:ext>
            </a:extLst>
          </p:cNvPr>
          <p:cNvSpPr txBox="1"/>
          <p:nvPr/>
        </p:nvSpPr>
        <p:spPr>
          <a:xfrm>
            <a:off x="2108208" y="3306837"/>
            <a:ext cx="8015583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You have burden of proving effect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D0074-2E24-AC49-BB86-12E3338C3082}"/>
              </a:ext>
            </a:extLst>
          </p:cNvPr>
          <p:cNvSpPr txBox="1"/>
          <p:nvPr/>
        </p:nvSpPr>
        <p:spPr>
          <a:xfrm>
            <a:off x="2423198" y="2392513"/>
            <a:ext cx="7385602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Presumption of no effect (null)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EEBC8-C92D-BA47-9F18-036E32393A75}"/>
              </a:ext>
            </a:extLst>
          </p:cNvPr>
          <p:cNvSpPr txBox="1"/>
          <p:nvPr/>
        </p:nvSpPr>
        <p:spPr>
          <a:xfrm>
            <a:off x="3205772" y="5751038"/>
            <a:ext cx="582045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We never prove that the null is true; </a:t>
            </a:r>
            <a:b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</a:br>
            <a:r>
              <a:rPr lang="en-US" sz="28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we try (and fail) to reject the null</a:t>
            </a:r>
            <a:endParaRPr lang="en-US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6038A-EBE6-3849-8B9D-2B9EDB91FFFA}"/>
              </a:ext>
            </a:extLst>
          </p:cNvPr>
          <p:cNvSpPr txBox="1"/>
          <p:nvPr/>
        </p:nvSpPr>
        <p:spPr>
          <a:xfrm>
            <a:off x="2289486" y="4221161"/>
            <a:ext cx="7653026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You decide “guiltiness” of effect based on amount of evidence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EEE38-C562-074B-A0E4-EE7DA6878C1A}"/>
              </a:ext>
            </a:extLst>
          </p:cNvPr>
          <p:cNvSpPr txBox="1"/>
          <p:nvPr/>
        </p:nvSpPr>
        <p:spPr>
          <a:xfrm>
            <a:off x="1929170" y="1478189"/>
            <a:ext cx="837365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Sample statistic (</a:t>
            </a:r>
            <a:r>
              <a:rPr lang="el-GR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δ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) must be judged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3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FE8B-F6A8-3142-A3DF-EC94DD0C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2CACB-704B-F74F-88BC-999DE12C06AB}"/>
              </a:ext>
            </a:extLst>
          </p:cNvPr>
          <p:cNvSpPr/>
          <p:nvPr/>
        </p:nvSpPr>
        <p:spPr>
          <a:xfrm>
            <a:off x="2417718" y="2621819"/>
            <a:ext cx="7356559" cy="101566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Why are we even doing this? 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(again!)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7CDB6E-AE65-4E4B-94AD-33164BBE2155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2C3C2F-239D-3447-B50A-933B061F3251}"/>
              </a:ext>
            </a:extLst>
          </p:cNvPr>
          <p:cNvSpPr/>
          <p:nvPr/>
        </p:nvSpPr>
        <p:spPr>
          <a:xfrm>
            <a:off x="838197" y="1647720"/>
            <a:ext cx="10515600" cy="76944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Randomness, repetition, and replicability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D8DAD6-A8A6-F24B-94AE-B3578C602D15}"/>
              </a:ext>
            </a:extLst>
          </p:cNvPr>
          <p:cNvSpPr/>
          <p:nvPr/>
        </p:nvSpPr>
        <p:spPr>
          <a:xfrm>
            <a:off x="3854189" y="3971028"/>
            <a:ext cx="4483616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Burdens of proof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754635-E873-F841-8113-5487E1001039}"/>
              </a:ext>
            </a:extLst>
          </p:cNvPr>
          <p:cNvCxnSpPr/>
          <p:nvPr/>
        </p:nvCxnSpPr>
        <p:spPr>
          <a:xfrm>
            <a:off x="1604107" y="3824068"/>
            <a:ext cx="8983780" cy="0"/>
          </a:xfrm>
          <a:prstGeom prst="line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E005EF-67BF-C044-ACAC-3D2281A536CC}"/>
              </a:ext>
            </a:extLst>
          </p:cNvPr>
          <p:cNvSpPr/>
          <p:nvPr/>
        </p:nvSpPr>
        <p:spPr>
          <a:xfrm>
            <a:off x="2584099" y="5033564"/>
            <a:ext cx="7023797" cy="769441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How to test any hypothesis</a:t>
            </a:r>
            <a:endParaRPr lang="en-US" sz="44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9CDC0-28D4-594A-82B5-631675537A01}"/>
              </a:ext>
            </a:extLst>
          </p:cNvPr>
          <p:cNvSpPr txBox="1"/>
          <p:nvPr/>
        </p:nvSpPr>
        <p:spPr>
          <a:xfrm>
            <a:off x="3886200" y="356544"/>
            <a:ext cx="521566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Actual truth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9DE6D-04F8-7341-BE83-AB2916858D8C}"/>
              </a:ext>
            </a:extLst>
          </p:cNvPr>
          <p:cNvSpPr txBox="1"/>
          <p:nvPr/>
        </p:nvSpPr>
        <p:spPr>
          <a:xfrm>
            <a:off x="3886200" y="990598"/>
            <a:ext cx="25076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Yes effect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161C2-DC94-634C-AB8A-1EB3DD98F39B}"/>
              </a:ext>
            </a:extLst>
          </p:cNvPr>
          <p:cNvSpPr txBox="1"/>
          <p:nvPr/>
        </p:nvSpPr>
        <p:spPr>
          <a:xfrm>
            <a:off x="6594187" y="996221"/>
            <a:ext cx="2507675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No effect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8983-D1B1-F047-BAB7-ECFB989F0E8B}"/>
              </a:ext>
            </a:extLst>
          </p:cNvPr>
          <p:cNvSpPr txBox="1"/>
          <p:nvPr/>
        </p:nvSpPr>
        <p:spPr>
          <a:xfrm rot="16200000">
            <a:off x="552051" y="3717126"/>
            <a:ext cx="433369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Result of hypothesis test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E72C1-8AFF-6840-AFB4-C872885950A7}"/>
              </a:ext>
            </a:extLst>
          </p:cNvPr>
          <p:cNvSpPr txBox="1"/>
          <p:nvPr/>
        </p:nvSpPr>
        <p:spPr>
          <a:xfrm rot="16200000">
            <a:off x="2408039" y="4863179"/>
            <a:ext cx="2041584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No effect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B012D2-FA80-144A-8F79-6125ACF04DC8}"/>
              </a:ext>
            </a:extLst>
          </p:cNvPr>
          <p:cNvSpPr txBox="1"/>
          <p:nvPr/>
        </p:nvSpPr>
        <p:spPr>
          <a:xfrm rot="16200000">
            <a:off x="2392093" y="2586763"/>
            <a:ext cx="207296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Yes effect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AD6689-5BF4-B24A-8F22-78DE16F04699}"/>
              </a:ext>
            </a:extLst>
          </p:cNvPr>
          <p:cNvSpPr txBox="1"/>
          <p:nvPr/>
        </p:nvSpPr>
        <p:spPr>
          <a:xfrm>
            <a:off x="3904350" y="1843270"/>
            <a:ext cx="2507675" cy="2041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Yay!</a:t>
            </a:r>
          </a:p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True positive</a:t>
            </a:r>
          </a:p>
          <a:p>
            <a:pPr algn="ctr"/>
            <a:endParaRPr lang="en-US" baseline="-250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377B0-E23A-2249-9564-9A52E65BC60C}"/>
              </a:ext>
            </a:extLst>
          </p:cNvPr>
          <p:cNvSpPr txBox="1"/>
          <p:nvPr/>
        </p:nvSpPr>
        <p:spPr>
          <a:xfrm>
            <a:off x="6575025" y="4103996"/>
            <a:ext cx="2507675" cy="2041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Yay!</a:t>
            </a:r>
          </a:p>
          <a:p>
            <a:pPr algn="ctr"/>
            <a:endParaRPr lang="en-US" sz="28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True negative</a:t>
            </a:r>
          </a:p>
          <a:p>
            <a:pPr algn="ctr"/>
            <a:endParaRPr lang="en-US" baseline="-25000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F4BCBE-3794-A44D-871C-04EEA3F6928B}"/>
              </a:ext>
            </a:extLst>
          </p:cNvPr>
          <p:cNvSpPr txBox="1"/>
          <p:nvPr/>
        </p:nvSpPr>
        <p:spPr>
          <a:xfrm>
            <a:off x="6594186" y="1843269"/>
            <a:ext cx="2507675" cy="204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Oh no!</a:t>
            </a:r>
          </a:p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False positive (I)</a:t>
            </a:r>
          </a:p>
          <a:p>
            <a:pPr algn="ctr"/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AECBA8-A72C-6B40-80C3-8D43AB2B419E}"/>
              </a:ext>
            </a:extLst>
          </p:cNvPr>
          <p:cNvSpPr txBox="1"/>
          <p:nvPr/>
        </p:nvSpPr>
        <p:spPr>
          <a:xfrm>
            <a:off x="3904350" y="4103996"/>
            <a:ext cx="2507675" cy="20415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Oh no!</a:t>
            </a:r>
          </a:p>
          <a:p>
            <a:pPr algn="ctr"/>
            <a:endParaRPr lang="en-US" sz="2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 Condensed" charset="0"/>
            </a:endParaRPr>
          </a:p>
          <a:p>
            <a:pPr algn="ctr"/>
            <a:r>
              <a:rPr lang="en-US" sz="2800" b="1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False negative (II)</a:t>
            </a:r>
          </a:p>
          <a:p>
            <a:pPr algn="ctr"/>
            <a:endParaRPr lang="en-US" baseline="-25000" dirty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88A71-27BE-E946-B8A2-EA96F3BBD1B5}"/>
                  </a:ext>
                </a:extLst>
              </p:cNvPr>
              <p:cNvSpPr txBox="1"/>
              <p:nvPr/>
            </p:nvSpPr>
            <p:spPr>
              <a:xfrm>
                <a:off x="10155380" y="1843269"/>
                <a:ext cx="905709" cy="707886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 Condensed" charset="0"/>
                        </a:rPr>
                        <m:t>𝜶</m:t>
                      </m:r>
                    </m:oMath>
                  </m:oMathPara>
                </a14:m>
                <a:endParaRPr lang="en-US" sz="2800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Condensed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388A71-27BE-E946-B8A2-EA96F3BBD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380" y="1843269"/>
                <a:ext cx="905709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E44ACC5-2312-1344-BD1A-45174C215E16}"/>
              </a:ext>
            </a:extLst>
          </p:cNvPr>
          <p:cNvSpPr txBox="1"/>
          <p:nvPr/>
        </p:nvSpPr>
        <p:spPr>
          <a:xfrm>
            <a:off x="9991706" y="2668263"/>
            <a:ext cx="124433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0.10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9DF62-F2B5-DB47-BC66-8896026806CB}"/>
              </a:ext>
            </a:extLst>
          </p:cNvPr>
          <p:cNvSpPr txBox="1"/>
          <p:nvPr/>
        </p:nvSpPr>
        <p:spPr>
          <a:xfrm>
            <a:off x="9991705" y="3306300"/>
            <a:ext cx="124433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0.05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EEB1B2-7410-4941-BEF1-CAE8A042FAE7}"/>
              </a:ext>
            </a:extLst>
          </p:cNvPr>
          <p:cNvSpPr txBox="1"/>
          <p:nvPr/>
        </p:nvSpPr>
        <p:spPr>
          <a:xfrm>
            <a:off x="9981624" y="3942137"/>
            <a:ext cx="1244332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0.01</a:t>
            </a:r>
            <a:endParaRPr lang="en-US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3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12" grpId="0" animBg="1"/>
      <p:bldP spid="16" grpId="0" animBg="1"/>
      <p:bldP spid="17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2932-BE17-BB42-9748-CFFD1AED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Autofit/>
          </a:bodyPr>
          <a:lstStyle/>
          <a:p>
            <a:r>
              <a:rPr lang="en-US" dirty="0"/>
              <a:t>STATISTICAL SIGNIFICANCE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C41BE4-E2DC-A14B-A986-6AE50A169DAD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1FF871-27A0-9A4A-B16F-D030791122DB}"/>
              </a:ext>
            </a:extLst>
          </p:cNvPr>
          <p:cNvSpPr txBox="1"/>
          <p:nvPr/>
        </p:nvSpPr>
        <p:spPr>
          <a:xfrm>
            <a:off x="2207340" y="2174438"/>
            <a:ext cx="7808418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There’s enough evidence to safely reject the null hypothesis</a:t>
            </a:r>
            <a:endParaRPr lang="en-US" sz="40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8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2932-BE17-BB42-9748-CFFD1AED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Autofit/>
          </a:bodyPr>
          <a:lstStyle/>
          <a:p>
            <a:r>
              <a:rPr lang="en-US" dirty="0"/>
              <a:t>P-VALUES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C41BE4-E2DC-A14B-A986-6AE50A169DAD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1FF871-27A0-9A4A-B16F-D030791122DB}"/>
              </a:ext>
            </a:extLst>
          </p:cNvPr>
          <p:cNvSpPr txBox="1"/>
          <p:nvPr/>
        </p:nvSpPr>
        <p:spPr>
          <a:xfrm>
            <a:off x="1656412" y="2174438"/>
            <a:ext cx="8879176" cy="258532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The probability of observing an effect at least that large when no effect exists</a:t>
            </a:r>
            <a:endParaRPr lang="en-US" sz="40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3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0B5A-0B15-5C4E-ABC5-7D8CC2F3B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/>
          </a:bodyPr>
          <a:lstStyle/>
          <a:p>
            <a:r>
              <a:rPr lang="en-US" dirty="0"/>
              <a:t>NOBODY UNDERSTANDS THESE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5E1096-8EC0-E649-94D9-5FC23265C49C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37BF45B-7356-5D4B-B210-80B3523BDB89}"/>
              </a:ext>
            </a:extLst>
          </p:cNvPr>
          <p:cNvSpPr txBox="1"/>
          <p:nvPr/>
        </p:nvSpPr>
        <p:spPr>
          <a:xfrm>
            <a:off x="774505" y="2967335"/>
            <a:ext cx="10642989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http://</a:t>
            </a:r>
            <a:r>
              <a:rPr lang="en-US" sz="5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fivethirtyeight.com</a:t>
            </a: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/</a:t>
            </a:r>
            <a:r>
              <a:rPr lang="en-US" sz="5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pvalue</a:t>
            </a:r>
            <a:endParaRPr lang="en-US" sz="40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1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7127"/>
            <a:ext cx="12192000" cy="2730890"/>
          </a:xfrm>
        </p:spPr>
        <p:txBody>
          <a:bodyPr>
            <a:normAutofit/>
          </a:bodyPr>
          <a:lstStyle/>
          <a:p>
            <a:r>
              <a:rPr lang="en-US" dirty="0"/>
              <a:t>HOW TO TEST </a:t>
            </a:r>
            <a:br>
              <a:rPr lang="en-US" dirty="0"/>
            </a:br>
            <a:r>
              <a:rPr lang="en-US" dirty="0"/>
              <a:t>ANY HYPOTHESIS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63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26A51-610E-F240-847A-80DDC801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365"/>
            <a:ext cx="6096000" cy="6196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6948C3-0E0C-844B-8A91-5EE812558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3" y="346365"/>
            <a:ext cx="6078320" cy="61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4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lowchart statistics hypothesis tests">
            <a:extLst>
              <a:ext uri="{FF2B5EF4-FFF2-40B4-BE49-F238E27FC236}">
                <a16:creationId xmlns:a16="http://schemas.microsoft.com/office/drawing/2014/main" id="{08BE0879-A278-5845-BDBC-3746A139F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69850"/>
            <a:ext cx="9867900" cy="671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25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12602633-B17E-8144-AA28-BD7A3F8F1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0"/>
            <a:ext cx="6521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5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33wubrfki0l68.cloudfront.net/55da9b6a2595727d878b326b5b7cf1116d82f1a6/3de6e/images/flowcharts/infer/ht_diagram.png">
            <a:extLst>
              <a:ext uri="{FF2B5EF4-FFF2-40B4-BE49-F238E27FC236}">
                <a16:creationId xmlns:a16="http://schemas.microsoft.com/office/drawing/2014/main" id="{39230567-8B4F-DE48-8C21-0EA37EF49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90"/>
          <a:stretch/>
        </p:blipFill>
        <p:spPr bwMode="auto">
          <a:xfrm>
            <a:off x="13851" y="1926286"/>
            <a:ext cx="12192000" cy="391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4600C6-B707-9741-9C71-BD611E913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855"/>
            <a:ext cx="12192000" cy="912016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SIMULATIONS AND HYPOTHESES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CB7DA7-BDA1-334B-A1BF-69B673624EAB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7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134350-C97E-FF46-BA3B-91E5649CC870}"/>
              </a:ext>
            </a:extLst>
          </p:cNvPr>
          <p:cNvSpPr txBox="1"/>
          <p:nvPr/>
        </p:nvSpPr>
        <p:spPr>
          <a:xfrm>
            <a:off x="1681438" y="156627"/>
            <a:ext cx="8829124" cy="113877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Find </a:t>
            </a:r>
            <a:r>
              <a:rPr lang="el-G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δ</a:t>
            </a:r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The sample statistic: diff in means, mean, diff in props, etc.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8772-2DBB-0442-9F45-67AAF64007D7}"/>
              </a:ext>
            </a:extLst>
          </p:cNvPr>
          <p:cNvSpPr txBox="1"/>
          <p:nvPr/>
        </p:nvSpPr>
        <p:spPr>
          <a:xfrm>
            <a:off x="1681438" y="1432233"/>
            <a:ext cx="8829124" cy="113877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Invent world where </a:t>
            </a:r>
            <a:r>
              <a:rPr lang="el-G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δ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is null</a:t>
            </a:r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Simulate what the world would look like if there was no effect.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AA98A-AFB2-FF4B-ACBA-2C3572A54FA9}"/>
              </a:ext>
            </a:extLst>
          </p:cNvPr>
          <p:cNvSpPr txBox="1"/>
          <p:nvPr/>
        </p:nvSpPr>
        <p:spPr>
          <a:xfrm>
            <a:off x="1681438" y="2707839"/>
            <a:ext cx="8829124" cy="113877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Look at </a:t>
            </a:r>
            <a:r>
              <a:rPr lang="el-G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δ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in the null world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Is it big and extraordinary, or is it a normal thing?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94633-7626-BD4E-B1BA-053F4A1D4F8C}"/>
              </a:ext>
            </a:extLst>
          </p:cNvPr>
          <p:cNvSpPr txBox="1"/>
          <p:nvPr/>
        </p:nvSpPr>
        <p:spPr>
          <a:xfrm>
            <a:off x="1681438" y="3983445"/>
            <a:ext cx="8829124" cy="181588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Calculate probability that </a:t>
            </a:r>
            <a:r>
              <a:rPr lang="el-GR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δ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 could exist in the null world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This is your p-value!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71558-8303-2C49-A68A-1B22EB6897F5}"/>
              </a:ext>
            </a:extLst>
          </p:cNvPr>
          <p:cNvSpPr txBox="1"/>
          <p:nvPr/>
        </p:nvSpPr>
        <p:spPr>
          <a:xfrm>
            <a:off x="1681438" y="5936159"/>
            <a:ext cx="8829124" cy="76944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Decide!</a:t>
            </a:r>
            <a:endParaRPr lang="en-US" sz="24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6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69791"/>
            <a:ext cx="12192000" cy="2280371"/>
          </a:xfrm>
        </p:spPr>
        <p:txBody>
          <a:bodyPr>
            <a:normAutofit fontScale="90000"/>
          </a:bodyPr>
          <a:lstStyle/>
          <a:p>
            <a:r>
              <a:rPr lang="en-US" spc="1000" dirty="0"/>
              <a:t>RANDOMNESS, REPETITION, &amp; REPLICABILITY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14841-D5DB-874A-BAF2-124C80FC9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coins">
            <a:extLst>
              <a:ext uri="{FF2B5EF4-FFF2-40B4-BE49-F238E27FC236}">
                <a16:creationId xmlns:a16="http://schemas.microsoft.com/office/drawing/2014/main" id="{2F99C17F-D8E3-5C45-8165-46597E3B7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422" y="16676"/>
            <a:ext cx="9876559" cy="684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9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2F3E2-9A2C-B241-AE41-80C70146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18" y="0"/>
            <a:ext cx="8438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155193-7E32-CB4E-BC10-16F5F468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POSING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652B4C-4EA9-EA4E-A022-040AB897CE63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315344-A96E-3E43-AE6A-51029D0DC016}"/>
              </a:ext>
            </a:extLst>
          </p:cNvPr>
          <p:cNvSpPr txBox="1"/>
          <p:nvPr/>
        </p:nvSpPr>
        <p:spPr>
          <a:xfrm>
            <a:off x="301336" y="1804557"/>
            <a:ext cx="5472548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Increases individual perception of power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D2820-615E-064C-8A68-8EF16B0F9FA6}"/>
              </a:ext>
            </a:extLst>
          </p:cNvPr>
          <p:cNvSpPr txBox="1"/>
          <p:nvPr/>
        </p:nvSpPr>
        <p:spPr>
          <a:xfrm>
            <a:off x="2427037" y="3429000"/>
            <a:ext cx="7365633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She made a guess at a population parameter and published it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FC9B08-AD13-EC40-89F3-12D80207ADD1}"/>
              </a:ext>
            </a:extLst>
          </p:cNvPr>
          <p:cNvSpPr txBox="1"/>
          <p:nvPr/>
        </p:nvSpPr>
        <p:spPr>
          <a:xfrm>
            <a:off x="4059387" y="4880338"/>
            <a:ext cx="4076012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This is the process of science!</a:t>
            </a:r>
            <a:endParaRPr lang="en-US" sz="2400" baseline="-250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1157B-DC37-454D-8901-D878C342D585}"/>
              </a:ext>
            </a:extLst>
          </p:cNvPr>
          <p:cNvSpPr txBox="1"/>
          <p:nvPr/>
        </p:nvSpPr>
        <p:spPr>
          <a:xfrm>
            <a:off x="6418115" y="1815277"/>
            <a:ext cx="5472549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Increases testosterone and decreases cortisol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F44D-9A1A-B342-873C-C66968DC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RUH ROH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1FC1CE-E196-D64E-86DA-7EC38A4B51D7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D53168-3F55-CD4C-ACF8-620C9AFD2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1485900"/>
            <a:ext cx="5481737" cy="375111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E67FE-22DD-CF42-B022-97CB6789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87" y="4016117"/>
            <a:ext cx="6565900" cy="204165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1A9DC-134F-304C-9895-35F970A1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575" y="1732662"/>
            <a:ext cx="7105650" cy="231625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0C510-F4B7-5944-AE68-9BF9891FA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887" y="3596409"/>
            <a:ext cx="4728226" cy="310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2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C1EB-66AB-E946-866B-2E636DE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19C829-C5F2-FC49-8A2E-6D9D04D4E5A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CAA256-9C5A-9442-AC83-A01E68C5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6" y="1495956"/>
            <a:ext cx="7441332" cy="173786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51E665-086A-F24F-BB1B-6A09EE8BD365}"/>
              </a:ext>
            </a:extLst>
          </p:cNvPr>
          <p:cNvSpPr txBox="1"/>
          <p:nvPr/>
        </p:nvSpPr>
        <p:spPr>
          <a:xfrm>
            <a:off x="311150" y="4942437"/>
            <a:ext cx="5472548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Increases individual perception of power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2D8DB-FCB6-8140-A15A-E9D7CB4B5B33}"/>
              </a:ext>
            </a:extLst>
          </p:cNvPr>
          <p:cNvSpPr txBox="1"/>
          <p:nvPr/>
        </p:nvSpPr>
        <p:spPr>
          <a:xfrm>
            <a:off x="6427929" y="4953157"/>
            <a:ext cx="5472549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Increases testosterone and decreases cortisol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49487-F7E9-2448-A946-57FBB181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18" y="2958827"/>
            <a:ext cx="6408882" cy="173787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18022E6F-7833-3A43-8FB6-6CF0D567D11E}"/>
              </a:ext>
            </a:extLst>
          </p:cNvPr>
          <p:cNvSpPr/>
          <p:nvPr/>
        </p:nvSpPr>
        <p:spPr>
          <a:xfrm rot="18900000">
            <a:off x="8571197" y="5011150"/>
            <a:ext cx="1186011" cy="1186011"/>
          </a:xfrm>
          <a:prstGeom prst="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8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E0523-B69B-9D45-934D-37864CF4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OF THE STORY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F794B8-8EE1-7E4F-92C7-EBE0E6DC6E1A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8F68F8-B2EC-944C-8CB8-793901CE0C82}"/>
              </a:ext>
            </a:extLst>
          </p:cNvPr>
          <p:cNvSpPr txBox="1"/>
          <p:nvPr/>
        </p:nvSpPr>
        <p:spPr>
          <a:xfrm>
            <a:off x="3381563" y="1934304"/>
            <a:ext cx="5472548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Randomness is weird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2300C-3E78-4041-ABEC-C40BD53D141F}"/>
              </a:ext>
            </a:extLst>
          </p:cNvPr>
          <p:cNvSpPr txBox="1"/>
          <p:nvPr/>
        </p:nvSpPr>
        <p:spPr>
          <a:xfrm>
            <a:off x="3073298" y="2976296"/>
            <a:ext cx="6089079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Capturing true population parameters is hard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1B146-3DCE-7746-A292-0F47C68A71D9}"/>
              </a:ext>
            </a:extLst>
          </p:cNvPr>
          <p:cNvSpPr txBox="1"/>
          <p:nvPr/>
        </p:nvSpPr>
        <p:spPr>
          <a:xfrm>
            <a:off x="2617831" y="4633841"/>
            <a:ext cx="7000013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Replication and repetition are needed to check the net</a:t>
            </a:r>
            <a:endParaRPr lang="en-US" sz="2800" baseline="-25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ctober Roads 1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6CB9DC"/>
      </a:accent1>
      <a:accent2>
        <a:srgbClr val="821F29"/>
      </a:accent2>
      <a:accent3>
        <a:srgbClr val="D46600"/>
      </a:accent3>
      <a:accent4>
        <a:srgbClr val="7D4A04"/>
      </a:accent4>
      <a:accent5>
        <a:srgbClr val="ADBD06"/>
      </a:accent5>
      <a:accent6>
        <a:srgbClr val="F6E03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15553</TotalTime>
  <Words>547</Words>
  <Application>Microsoft Macintosh PowerPoint</Application>
  <PresentationFormat>Widescreen</PresentationFormat>
  <Paragraphs>144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Next Demi Bold</vt:lpstr>
      <vt:lpstr>Calibri</vt:lpstr>
      <vt:lpstr>Cambria Math</vt:lpstr>
      <vt:lpstr>Roboto</vt:lpstr>
      <vt:lpstr>Roboto Light</vt:lpstr>
      <vt:lpstr>Office Theme</vt:lpstr>
      <vt:lpstr>HYPOTHESIS TESTING</vt:lpstr>
      <vt:lpstr>PLAN FOR TODAY</vt:lpstr>
      <vt:lpstr>RANDOMNESS, REPETITION, &amp; REPLICABILITY</vt:lpstr>
      <vt:lpstr>PowerPoint Presentation</vt:lpstr>
      <vt:lpstr>PowerPoint Presentation</vt:lpstr>
      <vt:lpstr>POWER POSING</vt:lpstr>
      <vt:lpstr>RUH ROH</vt:lpstr>
      <vt:lpstr>BUT WAIT</vt:lpstr>
      <vt:lpstr>MORAL OF THE STORY</vt:lpstr>
      <vt:lpstr>WHY ARE WE  EVEN DOING THIS?</vt:lpstr>
      <vt:lpstr>POPULATION PARAMETERS</vt:lpstr>
      <vt:lpstr>POPULATION VS. SAMPLE</vt:lpstr>
      <vt:lpstr>WHY WE SIMULATE</vt:lpstr>
      <vt:lpstr>BURDENS OF PROOF</vt:lpstr>
      <vt:lpstr>AMERICAN LEGAL SYSTEM</vt:lpstr>
      <vt:lpstr>LEGAL EVIDENTIARY STANDARDS</vt:lpstr>
      <vt:lpstr>PowerPoint Presentation</vt:lpstr>
      <vt:lpstr>PowerPoint Presentation</vt:lpstr>
      <vt:lpstr>STATISTICAL “LEGAL” SYSTEM</vt:lpstr>
      <vt:lpstr>PowerPoint Presentation</vt:lpstr>
      <vt:lpstr>STATISTICAL SIGNIFICANCE</vt:lpstr>
      <vt:lpstr>P-VALUES</vt:lpstr>
      <vt:lpstr>NOBODY UNDERSTANDS THESE</vt:lpstr>
      <vt:lpstr>HOW TO TEST  ANY HYPOTHESIS</vt:lpstr>
      <vt:lpstr>PowerPoint Presentation</vt:lpstr>
      <vt:lpstr>PowerPoint Presentation</vt:lpstr>
      <vt:lpstr>PowerPoint Presentation</vt:lpstr>
      <vt:lpstr>SIMULATIONS AND HYPOTHESES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258</cp:revision>
  <cp:lastPrinted>2018-11-12T18:13:03Z</cp:lastPrinted>
  <dcterms:created xsi:type="dcterms:W3CDTF">2018-09-04T16:36:47Z</dcterms:created>
  <dcterms:modified xsi:type="dcterms:W3CDTF">2018-11-16T02:11:44Z</dcterms:modified>
</cp:coreProperties>
</file>